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10" r:id="rId4"/>
    <p:sldId id="2509" r:id="rId5"/>
    <p:sldId id="251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94"/>
  </p:normalViewPr>
  <p:slideViewPr>
    <p:cSldViewPr snapToGrid="0" snapToObjects="1">
      <p:cViewPr varScale="1">
        <p:scale>
          <a:sx n="141" d="100"/>
          <a:sy n="141" d="100"/>
        </p:scale>
        <p:origin x="288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tiff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DA77CE-0743-3E42-9C3C-E0C9F34E96AD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5AD0CB-8E85-3D47-99F0-9B64D3D15F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290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os.mbed.com/users/4180_1/notebook/rgb-leds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andomnerdtutorials.com/electronics-basics-how-do-rgb-leds-work/" TargetMode="Externa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os.mbed.com/users/4180_1/notebook/rgb-leds/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andomnerdtutorials.com/electronics-basics-how-do-rgb-leds-work/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https://os.mbed.com/users/4180_1/notebook/rgb-leds/</a:t>
            </a:r>
            <a:endParaRPr lang="en-US" dirty="0"/>
          </a:p>
          <a:p>
            <a:r>
              <a:rPr lang="en-US" dirty="0">
                <a:hlinkClick r:id="rId4"/>
              </a:rPr>
              <a:t>https://randomnerdtutorials.com/electronics-basics-how-do-rgb-leds-work/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CEBA8C-C941-674C-ABA3-D3CC7F1C73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0338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https://os.mbed.com/users/4180_1/notebook/rgb-leds/</a:t>
            </a:r>
            <a:endParaRPr lang="en-US" dirty="0"/>
          </a:p>
          <a:p>
            <a:r>
              <a:rPr lang="en-US" dirty="0">
                <a:hlinkClick r:id="rId4"/>
              </a:rPr>
              <a:t>https://randomnerdtutorials.com/electronics-basics-how-do-rgb-leds-work/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CEBA8C-C941-674C-ABA3-D3CC7F1C73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655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37DC-E1D9-B540-85FB-DE67454507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444A17-9FDC-374B-B1AF-A4A10E342E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93DFA-99E4-8042-B9FD-9003684079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0D9C0-9CA8-714B-9D6C-CD4D204C4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57BD78-423D-4B4A-8141-25DDD9F0F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127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7C466-7811-ED41-97EF-B8610FD73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77E841-02E1-7542-94CD-630EF58286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262096-1F1E-F544-B888-57652D66A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A3FBAB-F2D7-264D-82D7-C3BCC471D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1BE3A-646B-DE40-A5D6-73BA8ED58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884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25108F-5998-084D-BDAD-67E07457F2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CB0C3A-24D2-AF45-A34A-EDBF107056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BEF1E7-A50A-6E4B-8101-785C6D1D6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E66055-1E3B-9048-950F-8BB578EE7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17A51-876B-D24D-9918-994FD8A0F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86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69"/>
            <a:ext cx="12192000" cy="68556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822" y="492641"/>
            <a:ext cx="6324599" cy="708436"/>
          </a:xfrm>
        </p:spPr>
        <p:txBody>
          <a:bodyPr lIns="0">
            <a:noAutofit/>
          </a:bodyPr>
          <a:lstStyle>
            <a:lvl1pPr>
              <a:defRPr lang="en-US" sz="5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" panose="020B0606020202050201" pitchFamily="34" charset="0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822" y="1566350"/>
            <a:ext cx="6324600" cy="5063050"/>
          </a:xfrm>
        </p:spPr>
        <p:txBody>
          <a:bodyPr lIns="0">
            <a:normAutofit/>
          </a:bodyPr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2100"/>
              </a:spcAft>
              <a:buNone/>
              <a:defRPr lang="en-US" sz="32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2pPr>
            <a:lvl3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3pPr>
            <a:lvl4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4pPr>
            <a:lvl5pPr>
              <a:defRPr lang="en-US" sz="2800" kern="1200" dirty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228600" y="197601"/>
            <a:ext cx="4724401" cy="411367"/>
          </a:xfrm>
        </p:spPr>
        <p:txBody>
          <a:bodyPr lIns="0">
            <a:noAutofit/>
          </a:bodyPr>
          <a:lstStyle>
            <a:lvl1pPr marL="0" indent="0">
              <a:buNone/>
              <a:defRPr lang="en-US" sz="2000" kern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anose="020B0606020202050201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Short sub-title</a:t>
            </a:r>
          </a:p>
        </p:txBody>
      </p:sp>
    </p:spTree>
    <p:extLst>
      <p:ext uri="{BB962C8B-B14F-4D97-AF65-F5344CB8AC3E}">
        <p14:creationId xmlns:p14="http://schemas.microsoft.com/office/powerpoint/2010/main" val="20638318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20142-5548-2E4D-BD28-6EC5616BB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CD9BF-8864-2B45-8675-1B60159A1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0DBA5-B71B-F247-81CC-2DB93AD21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8C733-6F9E-404F-9945-770284FF8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572C0A-7CC7-AA4F-BFB5-5E515D207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5434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4E12B-F410-DF4F-A0B6-A81DD3FB0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F3F759-F57E-934B-8D28-66F56735C3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42087-7602-044A-9EB3-478706A6D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07D18F-0E1F-5742-B0DB-0FCF1F07CD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4524A5-84BA-314E-AA5A-E6DC726338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067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355451-D0D3-E74C-82AE-67DAD1EDB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5EC1F-7312-5643-963C-C22E45C823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6FBFEA-5F1E-6148-B98C-965CFF3D0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4F540C-7D01-2D4C-9AD0-57B59E639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9A371D-B8A7-B74D-BF4A-1F7F97D56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F9FE4C-2881-2D46-9A4F-F5256472D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162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531441-FABE-F347-A0A8-9C57D863E8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34E2AD-688B-D946-9597-391B06F943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2B2792-368D-1B47-AF6D-4E96FC719D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A56E7F-9267-D548-B820-2CE3B5D9A3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A6F88E7-53A6-C14F-BE17-42CD2CA7A8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C18D48-F9A6-054C-B32E-56E9A98FF1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6578E6-FB4E-C449-A447-68BF644C3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4343F3-EB19-2940-BDC4-70A81ED4A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585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643B5-A361-C744-B956-857B40DCCC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A2E45D7-1400-1840-A2CE-9C4370EA4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50CFA0-D6B7-E143-894C-893BED230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ECF1BA4-753A-1A47-ACD6-360032F38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25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6D3C96-879A-C34A-9B96-C7F5DC0B6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3AD1D4-601E-7E45-86CA-EE44C2C36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4669D3-D837-7644-A0E5-A15DCFC29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997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BE736-2C1E-1B4C-B281-D58DCB144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B99E73-CA2F-2C43-BCA1-6E64115CEF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D77A90-E06B-D84A-A830-2EC4954D75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856492-8928-BF48-8A07-D7E05A80D8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65C3C8-8A23-E744-897C-FD987B256E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02BAC3-56DE-D046-8599-1108A662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89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18F38-39BC-8442-AC1A-B4746EC60E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B4B65D-9B83-664E-9CD0-1CA312AAE97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FE4FA-A870-BE48-8872-357440A72B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64FE0E-BD2D-A142-950C-72CABAB815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8E69D-E2BD-5D4B-83F3-00E2AE269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B5A3A3-CAB5-1E4B-AC73-8D7743DCF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792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2CB260-97D5-DB43-A6C0-5F2602B97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15168F-D9A0-3F4C-A3D2-40520FB0AA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8A44D-1DC7-D64A-BBE8-56016B9A92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F411C-B689-754F-B103-B2953FF4B028}" type="datetimeFigureOut">
              <a:rPr lang="en-US" smtClean="0"/>
              <a:t>3/23/20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9B05B2-C4D6-F94F-AF41-9486AA0A8F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698C37-043B-0A4C-A1D0-4A5C83E33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AE77B9-FCCB-2E4C-826F-885B4C4F6A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9299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dafruit.com/product/159" TargetMode="External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parkfun.com/products/105" TargetMode="External"/><Relationship Id="rId4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F553856-0034-304A-B15D-E9888D20F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9082" y="1448656"/>
            <a:ext cx="1792308" cy="47877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503F6D-D168-B047-A4FF-6DFB11D6B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2559" y="1182375"/>
            <a:ext cx="1903529" cy="508486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331EEA1-5869-674B-A428-BA11C3334523}"/>
              </a:ext>
            </a:extLst>
          </p:cNvPr>
          <p:cNvSpPr txBox="1"/>
          <p:nvPr/>
        </p:nvSpPr>
        <p:spPr>
          <a:xfrm>
            <a:off x="8090530" y="1169311"/>
            <a:ext cx="12163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Segoe Condensed" panose="020B0606040200020203" pitchFamily="34" charset="0"/>
              </a:rPr>
              <a:t>RGB LED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Common Cathode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1F9A8F8-89AA-0840-8EDE-11BFF1BF6B59}"/>
              </a:ext>
            </a:extLst>
          </p:cNvPr>
          <p:cNvSpPr txBox="1"/>
          <p:nvPr/>
        </p:nvSpPr>
        <p:spPr>
          <a:xfrm>
            <a:off x="1002559" y="385968"/>
            <a:ext cx="404205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Bebas Neue" panose="020B0606020202050201" pitchFamily="34" charset="77"/>
              </a:rPr>
              <a:t>Common Cathode</a:t>
            </a:r>
          </a:p>
          <a:p>
            <a:r>
              <a:rPr lang="en-US" sz="2800" dirty="0">
                <a:latin typeface="Segoe Condensed" panose="020B0606040200020203" pitchFamily="34" charset="0"/>
              </a:rPr>
              <a:t>Works</a:t>
            </a:r>
          </a:p>
        </p:txBody>
      </p:sp>
    </p:spTree>
    <p:extLst>
      <p:ext uri="{BB962C8B-B14F-4D97-AF65-F5344CB8AC3E}">
        <p14:creationId xmlns:p14="http://schemas.microsoft.com/office/powerpoint/2010/main" val="1825487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52243E5-3964-154F-8BD5-21341BBECCCD}"/>
              </a:ext>
            </a:extLst>
          </p:cNvPr>
          <p:cNvSpPr/>
          <p:nvPr/>
        </p:nvSpPr>
        <p:spPr>
          <a:xfrm>
            <a:off x="5804546" y="349320"/>
            <a:ext cx="4818581" cy="47774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BC72B73-A945-D94F-B3B4-BBE220D60363}"/>
              </a:ext>
            </a:extLst>
          </p:cNvPr>
          <p:cNvSpPr/>
          <p:nvPr/>
        </p:nvSpPr>
        <p:spPr>
          <a:xfrm>
            <a:off x="770561" y="349321"/>
            <a:ext cx="4818581" cy="47774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778FBF-7738-E547-88A8-8736983F86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81" t="14186" r="44329" b="20686"/>
          <a:stretch/>
        </p:blipFill>
        <p:spPr>
          <a:xfrm rot="13527179" flipH="1">
            <a:off x="1569629" y="1104428"/>
            <a:ext cx="3091445" cy="301073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B0C41B7-5ACB-F64D-B895-1189B63BD0CD}"/>
              </a:ext>
            </a:extLst>
          </p:cNvPr>
          <p:cNvSpPr/>
          <p:nvPr/>
        </p:nvSpPr>
        <p:spPr>
          <a:xfrm>
            <a:off x="3842535" y="2743199"/>
            <a:ext cx="1284269" cy="143838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E1761F-9F51-8A4C-BF5F-B4CE0A316AAA}"/>
              </a:ext>
            </a:extLst>
          </p:cNvPr>
          <p:cNvSpPr/>
          <p:nvPr/>
        </p:nvSpPr>
        <p:spPr>
          <a:xfrm>
            <a:off x="630872" y="5229672"/>
            <a:ext cx="39204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3"/>
              </a:rPr>
              <a:t>Diffused RGB LED: Common Anode</a:t>
            </a:r>
          </a:p>
          <a:p>
            <a:r>
              <a:rPr lang="en-US" dirty="0">
                <a:hlinkClick r:id="rId3"/>
              </a:rPr>
              <a:t>https://www.adafruit.com/product/159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30321AD-204A-E348-8EC5-52623823B1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061" t="9904" r="21898" b="5445"/>
          <a:stretch/>
        </p:blipFill>
        <p:spPr>
          <a:xfrm rot="19632106">
            <a:off x="6937455" y="751822"/>
            <a:ext cx="2664771" cy="375703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FE715FDE-0C30-A048-8B25-42D2E0642F5E}"/>
              </a:ext>
            </a:extLst>
          </p:cNvPr>
          <p:cNvSpPr/>
          <p:nvPr/>
        </p:nvSpPr>
        <p:spPr>
          <a:xfrm>
            <a:off x="5881356" y="5368171"/>
            <a:ext cx="408688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5"/>
              </a:rPr>
              <a:t>RGB Clear Common Cathode</a:t>
            </a:r>
          </a:p>
          <a:p>
            <a:r>
              <a:rPr lang="en-US" dirty="0">
                <a:hlinkClick r:id="rId5"/>
              </a:rPr>
              <a:t>https://www.sparkfun.com/products/105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35926B2-2D9D-304D-8ACF-577E694ABDB0}"/>
              </a:ext>
            </a:extLst>
          </p:cNvPr>
          <p:cNvSpPr txBox="1"/>
          <p:nvPr/>
        </p:nvSpPr>
        <p:spPr>
          <a:xfrm>
            <a:off x="2630697" y="3996915"/>
            <a:ext cx="59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4519D9-4AAE-D64A-86DE-F000933D70D5}"/>
              </a:ext>
            </a:extLst>
          </p:cNvPr>
          <p:cNvSpPr txBox="1"/>
          <p:nvPr/>
        </p:nvSpPr>
        <p:spPr>
          <a:xfrm>
            <a:off x="2772822" y="4428952"/>
            <a:ext cx="59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(+)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AF70DB-5622-CA45-92AD-F443D900A3B3}"/>
              </a:ext>
            </a:extLst>
          </p:cNvPr>
          <p:cNvSpPr txBox="1"/>
          <p:nvPr/>
        </p:nvSpPr>
        <p:spPr>
          <a:xfrm>
            <a:off x="2880524" y="4141370"/>
            <a:ext cx="59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D8F960-8434-7947-B1B2-4D103713022D}"/>
              </a:ext>
            </a:extLst>
          </p:cNvPr>
          <p:cNvSpPr txBox="1"/>
          <p:nvPr/>
        </p:nvSpPr>
        <p:spPr>
          <a:xfrm>
            <a:off x="3022650" y="4067742"/>
            <a:ext cx="59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B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A02B2FA-2B9B-5940-9FA7-35DFCEE16126}"/>
              </a:ext>
            </a:extLst>
          </p:cNvPr>
          <p:cNvSpPr txBox="1"/>
          <p:nvPr/>
        </p:nvSpPr>
        <p:spPr>
          <a:xfrm>
            <a:off x="7805983" y="4161033"/>
            <a:ext cx="59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0240267-AE60-AD4F-B9AE-65DF24C14B27}"/>
              </a:ext>
            </a:extLst>
          </p:cNvPr>
          <p:cNvSpPr txBox="1"/>
          <p:nvPr/>
        </p:nvSpPr>
        <p:spPr>
          <a:xfrm>
            <a:off x="7958382" y="4521152"/>
            <a:ext cx="59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(-)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A3FC2B1-6AB5-E84F-87C4-71F314A24628}"/>
              </a:ext>
            </a:extLst>
          </p:cNvPr>
          <p:cNvSpPr txBox="1"/>
          <p:nvPr/>
        </p:nvSpPr>
        <p:spPr>
          <a:xfrm>
            <a:off x="8127728" y="4305488"/>
            <a:ext cx="59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G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5522290-C482-BA4A-958D-7EB477A47FB4}"/>
              </a:ext>
            </a:extLst>
          </p:cNvPr>
          <p:cNvSpPr txBox="1"/>
          <p:nvPr/>
        </p:nvSpPr>
        <p:spPr>
          <a:xfrm>
            <a:off x="8259580" y="4139394"/>
            <a:ext cx="595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Segoe Condensed" panose="020B0606040200020203" pitchFamily="34" charset="0"/>
              </a:rPr>
              <a:t>B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72F1CA7-6550-224A-BC6D-D72C4C08E990}"/>
              </a:ext>
            </a:extLst>
          </p:cNvPr>
          <p:cNvSpPr txBox="1"/>
          <p:nvPr/>
        </p:nvSpPr>
        <p:spPr>
          <a:xfrm>
            <a:off x="1047964" y="625012"/>
            <a:ext cx="1582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ebas Neue" panose="020B0606020202050201" pitchFamily="34" charset="77"/>
              </a:rPr>
              <a:t>Common anode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AE1DEE9-F708-D545-988F-BC042E6EAECE}"/>
              </a:ext>
            </a:extLst>
          </p:cNvPr>
          <p:cNvSpPr txBox="1"/>
          <p:nvPr/>
        </p:nvSpPr>
        <p:spPr>
          <a:xfrm>
            <a:off x="6059702" y="625012"/>
            <a:ext cx="1746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Bebas Neue" panose="020B0606020202050201" pitchFamily="34" charset="77"/>
              </a:rPr>
              <a:t>Common Cathode</a:t>
            </a:r>
          </a:p>
        </p:txBody>
      </p:sp>
    </p:spTree>
    <p:extLst>
      <p:ext uri="{BB962C8B-B14F-4D97-AF65-F5344CB8AC3E}">
        <p14:creationId xmlns:p14="http://schemas.microsoft.com/office/powerpoint/2010/main" val="1658554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1309082-492B-A148-9BCB-D97CC286A5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689"/>
          <a:stretch/>
        </p:blipFill>
        <p:spPr>
          <a:xfrm>
            <a:off x="82193" y="1454846"/>
            <a:ext cx="5301854" cy="22027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69B4851-6860-6047-B0BF-BDB79DACA5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525"/>
          <a:stretch/>
        </p:blipFill>
        <p:spPr>
          <a:xfrm>
            <a:off x="5763798" y="1475394"/>
            <a:ext cx="5395189" cy="1617127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B0CD6BF-62F4-074F-AB0E-A380D90337A8}"/>
              </a:ext>
            </a:extLst>
          </p:cNvPr>
          <p:cNvCxnSpPr/>
          <p:nvPr/>
        </p:nvCxnSpPr>
        <p:spPr>
          <a:xfrm>
            <a:off x="5311739" y="1777429"/>
            <a:ext cx="0" cy="934949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955EE97B-D1C1-774B-A0EC-66C6D94D07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33" t="89260" r="81714" b="996"/>
          <a:stretch/>
        </p:blipFill>
        <p:spPr>
          <a:xfrm>
            <a:off x="1439501" y="3419947"/>
            <a:ext cx="633742" cy="23765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B5F8B42-92F5-544A-88C9-B3C4733D6B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333" t="89260" r="81714" b="996"/>
          <a:stretch/>
        </p:blipFill>
        <p:spPr>
          <a:xfrm>
            <a:off x="3982015" y="3419947"/>
            <a:ext cx="633742" cy="23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65628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AA574E-9075-CC4E-94EE-2C2FF9DB5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16" r="50548"/>
          <a:stretch/>
        </p:blipFill>
        <p:spPr>
          <a:xfrm>
            <a:off x="6782307" y="2620613"/>
            <a:ext cx="2198116" cy="28042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A10AAC-1CCB-D046-AFB1-C8DD53BF1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22" y="492641"/>
            <a:ext cx="11364482" cy="708436"/>
          </a:xfrm>
        </p:spPr>
        <p:txBody>
          <a:bodyPr/>
          <a:lstStyle/>
          <a:p>
            <a:r>
              <a:rPr lang="en-US" dirty="0"/>
              <a:t>Common anode vs. common cathode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06812B-1250-A949-9130-C968C2A8D15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RGB LEDS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2F2E1D-989B-ED46-B8B3-8B75F5E5CC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875" t="14083" r="56828"/>
          <a:stretch/>
        </p:blipFill>
        <p:spPr>
          <a:xfrm>
            <a:off x="8498077" y="2628816"/>
            <a:ext cx="2950211" cy="28042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B681ED-A17D-824F-B28D-56B7FFF24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706" t="17905" r="-5158" b="1118"/>
          <a:stretch/>
        </p:blipFill>
        <p:spPr>
          <a:xfrm>
            <a:off x="392684" y="2740696"/>
            <a:ext cx="2198116" cy="26532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B0AEBD-5979-AB41-91C5-FAD0EF7276E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410" t="14083"/>
          <a:stretch/>
        </p:blipFill>
        <p:spPr>
          <a:xfrm>
            <a:off x="2274057" y="2628817"/>
            <a:ext cx="3543039" cy="28042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03538A-010F-7445-8E22-5E91F30E6061}"/>
              </a:ext>
            </a:extLst>
          </p:cNvPr>
          <p:cNvSpPr txBox="1"/>
          <p:nvPr/>
        </p:nvSpPr>
        <p:spPr>
          <a:xfrm>
            <a:off x="1068310" y="1769265"/>
            <a:ext cx="3141859" cy="471900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ctr"/>
            <a:r>
              <a:rPr lang="en-US" sz="2400" b="1" dirty="0"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rPr>
              <a:t>Common Anode (+)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FFC21E-3258-E24B-97F8-A0A1C0473BF5}"/>
              </a:ext>
            </a:extLst>
          </p:cNvPr>
          <p:cNvSpPr txBox="1"/>
          <p:nvPr/>
        </p:nvSpPr>
        <p:spPr>
          <a:xfrm>
            <a:off x="7369168" y="1779500"/>
            <a:ext cx="3141859" cy="461665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ctr"/>
            <a:r>
              <a:rPr lang="en-US" sz="2400" b="1" dirty="0">
                <a:latin typeface="Segoe UI Semibold" panose="020B0502040204020203" pitchFamily="34" charset="0"/>
                <a:ea typeface="Segoe UI Semibold" panose="020B0502040204020203" pitchFamily="34" charset="0"/>
                <a:cs typeface="Segoe UI Semibold" panose="020B0502040204020203" pitchFamily="34" charset="0"/>
              </a:rPr>
              <a:t>Common Cathode (-)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2427115-BE1A-4643-B3B2-6FE3DA961EFF}"/>
              </a:ext>
            </a:extLst>
          </p:cNvPr>
          <p:cNvCxnSpPr/>
          <p:nvPr/>
        </p:nvCxnSpPr>
        <p:spPr>
          <a:xfrm>
            <a:off x="5817096" y="2440373"/>
            <a:ext cx="0" cy="244252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8643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05AA574E-9075-CC4E-94EE-2C2FF9DB54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416" r="50548"/>
          <a:stretch/>
        </p:blipFill>
        <p:spPr>
          <a:xfrm>
            <a:off x="6356803" y="2620613"/>
            <a:ext cx="2198116" cy="280424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BA10AAC-1CCB-D046-AFB1-C8DD53BF1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1822" y="492641"/>
            <a:ext cx="11364482" cy="708436"/>
          </a:xfrm>
        </p:spPr>
        <p:txBody>
          <a:bodyPr/>
          <a:lstStyle/>
          <a:p>
            <a:r>
              <a:rPr lang="en-US" dirty="0"/>
              <a:t>Common anode vs. common cathode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06812B-1250-A949-9130-C968C2A8D15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RGB LEDS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B681ED-A17D-824F-B28D-56B7FFF242E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0348" t="17905" r="10356" b="1118"/>
          <a:stretch/>
        </p:blipFill>
        <p:spPr>
          <a:xfrm>
            <a:off x="708574" y="2740696"/>
            <a:ext cx="857676" cy="26532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03538A-010F-7445-8E22-5E91F30E6061}"/>
              </a:ext>
            </a:extLst>
          </p:cNvPr>
          <p:cNvSpPr txBox="1"/>
          <p:nvPr/>
        </p:nvSpPr>
        <p:spPr>
          <a:xfrm>
            <a:off x="479837" y="1769265"/>
            <a:ext cx="5616159" cy="646331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ctr"/>
            <a:r>
              <a:rPr lang="en-US" sz="3600" b="1" dirty="0">
                <a:latin typeface="Bebas Neue" panose="020B0606020202050201" pitchFamily="34" charset="77"/>
                <a:ea typeface="Segoe UI Semibold" panose="020B0502040204020203" pitchFamily="34" charset="0"/>
                <a:cs typeface="Segoe UI Semibold" panose="020B0502040204020203" pitchFamily="34" charset="0"/>
              </a:rPr>
              <a:t>Common Anode (+)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FFFC21E-3258-E24B-97F8-A0A1C0473BF5}"/>
              </a:ext>
            </a:extLst>
          </p:cNvPr>
          <p:cNvSpPr txBox="1"/>
          <p:nvPr/>
        </p:nvSpPr>
        <p:spPr>
          <a:xfrm>
            <a:off x="6095995" y="1779500"/>
            <a:ext cx="5745934" cy="646331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>
            <a:defPPr>
              <a:defRPr lang="en-US"/>
            </a:defPPr>
            <a:lvl1pPr algn="ctr">
              <a:defRPr sz="3600" b="1">
                <a:latin typeface="Bebas Neue" panose="020B0606020202050201" pitchFamily="34" charset="77"/>
                <a:ea typeface="Segoe UI Semibold" panose="020B0502040204020203" pitchFamily="34" charset="0"/>
                <a:cs typeface="Segoe UI Semibold" panose="020B0502040204020203" pitchFamily="34" charset="0"/>
              </a:defRPr>
            </a:lvl1pPr>
          </a:lstStyle>
          <a:p>
            <a:r>
              <a:rPr lang="en-US" dirty="0"/>
              <a:t>Common Cathode (-)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2427115-BE1A-4643-B3B2-6FE3DA961EFF}"/>
              </a:ext>
            </a:extLst>
          </p:cNvPr>
          <p:cNvCxnSpPr/>
          <p:nvPr/>
        </p:nvCxnSpPr>
        <p:spPr>
          <a:xfrm>
            <a:off x="6096000" y="2440373"/>
            <a:ext cx="0" cy="2442523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044A754-94F0-4F45-8A7C-7CDEC3C967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591" t="-496" r="1678" b="496"/>
          <a:stretch/>
        </p:blipFill>
        <p:spPr>
          <a:xfrm>
            <a:off x="1855565" y="2809354"/>
            <a:ext cx="2752656" cy="201806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0EA0D7F-9278-0346-8149-34D83711EDA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84" r="53685"/>
          <a:stretch/>
        </p:blipFill>
        <p:spPr>
          <a:xfrm>
            <a:off x="8275412" y="2828641"/>
            <a:ext cx="2697397" cy="1977553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4F7F9A0C-61BF-3C46-8785-463917C08C82}"/>
              </a:ext>
            </a:extLst>
          </p:cNvPr>
          <p:cNvGrpSpPr/>
          <p:nvPr/>
        </p:nvGrpSpPr>
        <p:grpSpPr>
          <a:xfrm>
            <a:off x="4523720" y="2809353"/>
            <a:ext cx="1358020" cy="2073543"/>
            <a:chOff x="4523720" y="2809353"/>
            <a:chExt cx="1358020" cy="2073543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35FBA4E-878D-E144-A63C-B14C579E9DF4}"/>
                </a:ext>
              </a:extLst>
            </p:cNvPr>
            <p:cNvSpPr txBox="1"/>
            <p:nvPr/>
          </p:nvSpPr>
          <p:spPr>
            <a:xfrm>
              <a:off x="4523720" y="2809353"/>
              <a:ext cx="13580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latin typeface="Segoe Condensed" panose="020B0606040200020203" pitchFamily="34" charset="0"/>
                </a:rPr>
                <a:t>Higher voltage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C290975-CCE3-424E-BC51-2ACA39D18846}"/>
                </a:ext>
              </a:extLst>
            </p:cNvPr>
            <p:cNvSpPr txBox="1"/>
            <p:nvPr/>
          </p:nvSpPr>
          <p:spPr>
            <a:xfrm>
              <a:off x="4523720" y="4605897"/>
              <a:ext cx="13580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latin typeface="Segoe Condensed" panose="020B0606040200020203" pitchFamily="34" charset="0"/>
                </a:rPr>
                <a:t>Lower voltage</a:t>
              </a: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AD154359-457C-2B4A-9857-26F9D4FDD281}"/>
                </a:ext>
              </a:extLst>
            </p:cNvPr>
            <p:cNvCxnSpPr/>
            <p:nvPr/>
          </p:nvCxnSpPr>
          <p:spPr>
            <a:xfrm>
              <a:off x="4825502" y="3086352"/>
              <a:ext cx="0" cy="1519545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739AF168-3787-494C-9B60-73BC68CB0365}"/>
                </a:ext>
              </a:extLst>
            </p:cNvPr>
            <p:cNvSpPr txBox="1"/>
            <p:nvPr/>
          </p:nvSpPr>
          <p:spPr>
            <a:xfrm>
              <a:off x="4803696" y="3531365"/>
              <a:ext cx="93387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Condensed" panose="020B0606040200020203" pitchFamily="34" charset="0"/>
                </a:rPr>
                <a:t>Current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</a:p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Condensed" panose="020B0606040200020203" pitchFamily="34" charset="0"/>
                </a:rPr>
                <a:t>flow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2A7FE3B5-2CF0-BF49-84D4-8D69BBC568FE}"/>
              </a:ext>
            </a:extLst>
          </p:cNvPr>
          <p:cNvSpPr txBox="1"/>
          <p:nvPr/>
        </p:nvSpPr>
        <p:spPr>
          <a:xfrm>
            <a:off x="2547056" y="2581601"/>
            <a:ext cx="1358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Anode (+)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21065C8-5592-5A4B-8309-9D3CABC32F82}"/>
              </a:ext>
            </a:extLst>
          </p:cNvPr>
          <p:cNvSpPr txBox="1"/>
          <p:nvPr/>
        </p:nvSpPr>
        <p:spPr>
          <a:xfrm>
            <a:off x="8797615" y="2581601"/>
            <a:ext cx="13580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Cathode (-)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2085973-81FF-AF4D-9D03-317A022DAD36}"/>
              </a:ext>
            </a:extLst>
          </p:cNvPr>
          <p:cNvGrpSpPr/>
          <p:nvPr/>
        </p:nvGrpSpPr>
        <p:grpSpPr>
          <a:xfrm>
            <a:off x="10833980" y="2809353"/>
            <a:ext cx="1358020" cy="2073543"/>
            <a:chOff x="4523720" y="2809353"/>
            <a:chExt cx="1358020" cy="2073543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91D0EF1-9F90-C244-93D2-940AC48D7A8E}"/>
                </a:ext>
              </a:extLst>
            </p:cNvPr>
            <p:cNvSpPr txBox="1"/>
            <p:nvPr/>
          </p:nvSpPr>
          <p:spPr>
            <a:xfrm>
              <a:off x="4523720" y="2809353"/>
              <a:ext cx="13580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latin typeface="Segoe Condensed" panose="020B0606040200020203" pitchFamily="34" charset="0"/>
                </a:rPr>
                <a:t>Lower voltage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8FE2573-BA59-B94E-B9DC-D6FCA535E1B5}"/>
                </a:ext>
              </a:extLst>
            </p:cNvPr>
            <p:cNvSpPr txBox="1"/>
            <p:nvPr/>
          </p:nvSpPr>
          <p:spPr>
            <a:xfrm>
              <a:off x="4523720" y="4605897"/>
              <a:ext cx="135802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 dirty="0">
                  <a:latin typeface="Segoe Condensed" panose="020B0606040200020203" pitchFamily="34" charset="0"/>
                </a:rPr>
                <a:t>Higher voltage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410A29AC-0075-CC4A-A82D-148B2E9B34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25502" y="3086352"/>
              <a:ext cx="0" cy="1519545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9D8854D-0DCF-3840-B1DD-DAE324CD7227}"/>
                </a:ext>
              </a:extLst>
            </p:cNvPr>
            <p:cNvSpPr txBox="1"/>
            <p:nvPr/>
          </p:nvSpPr>
          <p:spPr>
            <a:xfrm>
              <a:off x="4803696" y="3531365"/>
              <a:ext cx="93387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Condensed" panose="020B0606040200020203" pitchFamily="34" charset="0"/>
                </a:rPr>
                <a:t>Current</a:t>
              </a:r>
              <a:r>
                <a:rPr lang="en-US" dirty="0">
                  <a:solidFill>
                    <a:schemeClr val="bg1">
                      <a:lumMod val="50000"/>
                    </a:schemeClr>
                  </a:solidFill>
                </a:rPr>
                <a:t> </a:t>
              </a:r>
            </a:p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Segoe Condensed" panose="020B0606040200020203" pitchFamily="34" charset="0"/>
                </a:rPr>
                <a:t>flow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25560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2265</TotalTime>
  <Words>145</Words>
  <Application>Microsoft Macintosh PowerPoint</Application>
  <PresentationFormat>Widescreen</PresentationFormat>
  <Paragraphs>42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Arial</vt:lpstr>
      <vt:lpstr>Bebas Neue</vt:lpstr>
      <vt:lpstr>Calibri</vt:lpstr>
      <vt:lpstr>Calibri Light</vt:lpstr>
      <vt:lpstr>Museo Sans 100</vt:lpstr>
      <vt:lpstr>Segoe Condensed</vt:lpstr>
      <vt:lpstr>Segoe UI Light</vt:lpstr>
      <vt:lpstr>Segoe UI Semibold</vt:lpstr>
      <vt:lpstr>Office Theme</vt:lpstr>
      <vt:lpstr>PowerPoint Presentation</vt:lpstr>
      <vt:lpstr>PowerPoint Presentation</vt:lpstr>
      <vt:lpstr>PowerPoint Presentation</vt:lpstr>
      <vt:lpstr>Common anode vs. common cathode</vt:lpstr>
      <vt:lpstr>Common anode vs. common cathode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10</cp:revision>
  <dcterms:created xsi:type="dcterms:W3CDTF">2020-03-23T22:44:49Z</dcterms:created>
  <dcterms:modified xsi:type="dcterms:W3CDTF">2020-03-25T12:30:09Z</dcterms:modified>
</cp:coreProperties>
</file>

<file path=docProps/thumbnail.jpeg>
</file>